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59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56.jpeg" ContentType="image/jpeg"/>
  <Override PartName="/ppt/media/image9.jpeg" ContentType="image/jpeg"/>
  <Override PartName="/ppt/media/image3.png" ContentType="image/png"/>
  <Override PartName="/ppt/media/image6.jpeg" ContentType="image/jpeg"/>
  <Override PartName="/ppt/media/image58.jpeg" ContentType="image/jpeg"/>
  <Override PartName="/ppt/media/image45.jpeg" ContentType="image/jpeg"/>
  <Override PartName="/ppt/media/image4.png" ContentType="image/png"/>
  <Override PartName="/ppt/media/image5.jpeg" ContentType="image/jpeg"/>
  <Override PartName="/ppt/media/image5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39.png" ContentType="image/png"/>
  <Override PartName="/ppt/media/image15.jpeg" ContentType="image/jpeg"/>
  <Override PartName="/ppt/media/image16.jpeg" ContentType="image/jpeg"/>
  <Override PartName="/ppt/media/image24.jpeg" ContentType="image/jpeg"/>
  <Override PartName="/ppt/media/image17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47.jpeg" ContentType="image/jpeg"/>
  <Override PartName="/ppt/media/image23.png" ContentType="image/pn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48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65.jpeg" ContentType="image/jpeg"/>
  <Override PartName="/ppt/media/image36.png" ContentType="image/png"/>
  <Override PartName="/ppt/media/image54.jpeg" ContentType="image/jpeg"/>
  <Override PartName="/ppt/media/image38.png" ContentType="image/pn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6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5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6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28A26EE-5FD4-4E6E-B6F0-6975E4DA7ED0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E27DCF0-8766-49CF-B727-7C64ADAB015E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D94AAA2-6774-4ED1-8681-32EA947A4690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29.5.18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EFC1D26-FE23-4C06-85DE-2F65E729A9D7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85CE9B6-80AD-42A0-A5A9-75F969A62BBE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29.5.18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72FEC27-5157-4D8F-B5EA-0C25BF781C0A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65.jpeg"/><Relationship Id="rId7" Type="http://schemas.openxmlformats.org/officeDocument/2006/relationships/image" Target="../media/image66.jpeg"/><Relationship Id="rId8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4" descr=""/>
          <p:cNvPicPr/>
          <p:nvPr/>
        </p:nvPicPr>
        <p:blipFill>
          <a:blip r:embed="rId1"/>
          <a:stretch/>
        </p:blipFill>
        <p:spPr>
          <a:xfrm>
            <a:off x="214200" y="428760"/>
            <a:ext cx="4873320" cy="5857560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989600" y="1714680"/>
            <a:ext cx="4011120" cy="3746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Александр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Сергеевич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Пушкин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1799-1837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4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" descr=""/>
          <p:cNvPicPr/>
          <p:nvPr/>
        </p:nvPicPr>
        <p:blipFill>
          <a:blip r:embed="rId1"/>
          <a:stretch/>
        </p:blipFill>
        <p:spPr>
          <a:xfrm>
            <a:off x="214200" y="857160"/>
            <a:ext cx="3649320" cy="4571640"/>
          </a:xfrm>
          <a:prstGeom prst="rect">
            <a:avLst/>
          </a:prstGeom>
          <a:ln w="9360">
            <a:noFill/>
          </a:ln>
        </p:spPr>
      </p:pic>
      <p:pic>
        <p:nvPicPr>
          <p:cNvPr id="118" name="Picture 12" descr=""/>
          <p:cNvPicPr/>
          <p:nvPr/>
        </p:nvPicPr>
        <p:blipFill>
          <a:blip r:embed="rId2"/>
          <a:stretch/>
        </p:blipFill>
        <p:spPr>
          <a:xfrm>
            <a:off x="4643280" y="857160"/>
            <a:ext cx="3714480" cy="2788920"/>
          </a:xfrm>
          <a:prstGeom prst="rect">
            <a:avLst/>
          </a:prstGeom>
          <a:ln w="9360"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857760" y="3857760"/>
            <a:ext cx="5285880" cy="265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каждой комнате – железная кровать, комод, конторка, зеркало, стул, стол для умывания, вместе и ночной. На конторке чернильница и подсвечник со щипцами…»       И.И.Пущин.Записки о Пушкине.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322640" y="214200"/>
            <a:ext cx="642492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Комната Александра Пушкина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5" dur="indefinite" restart="never" nodeType="tmRoot">
          <p:childTnLst>
            <p:seq>
              <p:cTn id="216" dur="indefinite" nodeType="mainSeq">
                <p:childTnLst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1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2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7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9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2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4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00"/>
                            </p:stCondLst>
                            <p:childTnLst>
                              <p:par>
                                <p:cTn id="236" nodeType="after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8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2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" descr=""/>
          <p:cNvPicPr/>
          <p:nvPr/>
        </p:nvPicPr>
        <p:blipFill>
          <a:blip r:embed="rId1"/>
          <a:stretch/>
        </p:blipFill>
        <p:spPr>
          <a:xfrm>
            <a:off x="285840" y="1000080"/>
            <a:ext cx="2520720" cy="2857320"/>
          </a:xfrm>
          <a:prstGeom prst="rect">
            <a:avLst/>
          </a:prstGeom>
          <a:ln w="9360"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2"/>
          <a:stretch/>
        </p:blipFill>
        <p:spPr>
          <a:xfrm>
            <a:off x="6572160" y="1000080"/>
            <a:ext cx="2333160" cy="2800080"/>
          </a:xfrm>
          <a:prstGeom prst="rect">
            <a:avLst/>
          </a:prstGeom>
          <a:ln w="9360"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214200" y="3929040"/>
            <a:ext cx="2928600" cy="76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Антон Антонович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Дельвиг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6597000" y="3857760"/>
            <a:ext cx="2304000" cy="76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Иван Иванович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Пущин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9520" y="214200"/>
            <a:ext cx="8302320" cy="577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Близкие друзья Пушкина по Лицею.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538920" y="5500800"/>
            <a:ext cx="8034120" cy="106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Пушкин сохранил лицейскую дружбу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 культ Лицея на всю жизнь.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8" descr=""/>
          <p:cNvPicPr/>
          <p:nvPr/>
        </p:nvPicPr>
        <p:blipFill>
          <a:blip r:embed="rId3"/>
          <a:stretch/>
        </p:blipFill>
        <p:spPr>
          <a:xfrm>
            <a:off x="3429000" y="1500120"/>
            <a:ext cx="2461680" cy="2937960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5"/>
          <p:cNvSpPr/>
          <p:nvPr/>
        </p:nvSpPr>
        <p:spPr>
          <a:xfrm>
            <a:off x="3096000" y="4500720"/>
            <a:ext cx="3102480" cy="76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Вильгельм Карлович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Кюхельбекер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43" dur="indefinite" restart="never" nodeType="tmRoot">
          <p:childTnLst>
            <p:seq>
              <p:cTn id="244" dur="indefinite" nodeType="mainSeq">
                <p:childTnLst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9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0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160"/>
                            </p:stCondLst>
                            <p:childTnLst>
                              <p:par>
                                <p:cTn id="25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5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7" dur="5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160"/>
                            </p:stCondLst>
                            <p:childTnLst>
                              <p:par>
                                <p:cTn id="25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1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2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3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1160"/>
                            </p:stCondLst>
                            <p:childTnLst>
                              <p:par>
                                <p:cTn id="26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7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8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9" dur="5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6160"/>
                            </p:stCondLst>
                            <p:childTnLst>
                              <p:par>
                                <p:cTn id="27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3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4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5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1160"/>
                            </p:stCondLst>
                            <p:childTnLst>
                              <p:par>
                                <p:cTn id="27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9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0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1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6160"/>
                            </p:stCondLst>
                            <p:childTnLst>
                              <p:par>
                                <p:cTn id="28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5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6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7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1160"/>
                            </p:stCondLst>
                            <p:childTnLst>
                              <p:par>
                                <p:cTn id="289" nodeType="after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14200" y="4643280"/>
            <a:ext cx="8714880" cy="191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1815 г. Пушкин с триумфом прочел на экзамене свое стихотворение "Воспоминание в Царском Селе" в присутствии знаменитого поэта Г.Р.Державина. Срок пребывания в лицее кончился летом 1817 года.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9 июня состоялись выпускные экзамены.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1" descr=""/>
          <p:cNvPicPr/>
          <p:nvPr/>
        </p:nvPicPr>
        <p:blipFill>
          <a:blip r:embed="rId1"/>
          <a:stretch/>
        </p:blipFill>
        <p:spPr>
          <a:xfrm>
            <a:off x="714240" y="357120"/>
            <a:ext cx="7622640" cy="4319280"/>
          </a:xfrm>
          <a:prstGeom prst="rect">
            <a:avLst/>
          </a:prstGeom>
          <a:ln w="9360"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1108440" y="0"/>
            <a:ext cx="690660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"Пушкин в Царском Селе", картина И. Репина, 1911.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4" dur="indefinite" restart="never" nodeType="tmRoot">
          <p:childTnLst>
            <p:seq>
              <p:cTn id="295" dur="indefinite" nodeType="mainSeq">
                <p:childTnLst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0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2"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0"/>
                            </p:stCondLst>
                            <p:childTnLst>
                              <p:par>
                                <p:cTn id="304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6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7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8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1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2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3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143240" y="0"/>
            <a:ext cx="4785840" cy="667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Лицей заменил Пушкину детство.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Лицей был закончен - детство прошло. Началась жизнь. Пушкин переехал в Петербург и поступил в коллегию иностранных дел в чине коллежского секретаря, но служба мало интересовала его. Он увлекался театром, балами, стал участником разных литературных обществ, завел много знакомств.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214200" y="500040"/>
            <a:ext cx="3933360" cy="56908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14" dur="indefinite" restart="never" nodeType="tmRoot">
          <p:childTnLst>
            <p:seq>
              <p:cTn id="315" dur="indefinite" nodeType="mainSeq">
                <p:childTnLst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320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3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4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5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214200" y="3214800"/>
            <a:ext cx="3428640" cy="3382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первые годы по окончании Лицея им были написаны стихотворения "Деревня," "Домовому",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« К Чаадаеву", ода "Вольность", поэма "Руслан и Людмила".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214200" y="214200"/>
            <a:ext cx="4611240" cy="3071520"/>
          </a:xfrm>
          <a:prstGeom prst="rect">
            <a:avLst/>
          </a:prstGeom>
          <a:ln w="9360">
            <a:noFill/>
          </a:ln>
        </p:spPr>
      </p:pic>
      <p:pic>
        <p:nvPicPr>
          <p:cNvPr id="136" name="Picture 3" descr=""/>
          <p:cNvPicPr/>
          <p:nvPr/>
        </p:nvPicPr>
        <p:blipFill>
          <a:blip r:embed="rId2"/>
          <a:stretch/>
        </p:blipFill>
        <p:spPr>
          <a:xfrm>
            <a:off x="3714840" y="3429000"/>
            <a:ext cx="5257440" cy="3228480"/>
          </a:xfrm>
          <a:prstGeom prst="rect">
            <a:avLst/>
          </a:prstGeom>
          <a:ln w="9360"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4857840" y="214200"/>
            <a:ext cx="4071600" cy="3016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Сразу после окончания Лицея в 1817 году, и вторично в 1819 г. после тяжелой болезни Пушкин приезжал в имение матери с.Михайловское Псковской губернии.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26" dur="indefinite" restart="never" nodeType="tmRoot">
          <p:childTnLst>
            <p:seq>
              <p:cTn id="327" dur="indefinite" nodeType="mainSeq">
                <p:childTnLst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2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3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4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7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9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0"/>
                            </p:stCondLst>
                            <p:childTnLst>
                              <p:par>
                                <p:cTn id="34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3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4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5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8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9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0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3929040" y="500040"/>
            <a:ext cx="5000400" cy="5439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Идеи гражданской свободы нашли отражение и в стихах, и в поведении юного Пушкина.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"Пушкина надобно сослать в Сибирь: он наводнил Россию возмутительными стихами; вся молодежь наизусть их читает" - таково было решение царя Александра I. Хлопотами друзей вместо Сибири Пушкина сослали на юг.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1" descr=""/>
          <p:cNvPicPr/>
          <p:nvPr/>
        </p:nvPicPr>
        <p:blipFill>
          <a:blip r:embed="rId1"/>
          <a:stretch/>
        </p:blipFill>
        <p:spPr>
          <a:xfrm>
            <a:off x="142920" y="357120"/>
            <a:ext cx="3860280" cy="5643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51" dur="indefinite" restart="never" nodeType="tmRoot">
          <p:childTnLst>
            <p:seq>
              <p:cTn id="352" dur="indefinite" nodeType="mainSeq">
                <p:childTnLst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7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8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9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1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nodeType="with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4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5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6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7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8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429000" y="214200"/>
            <a:ext cx="5357520" cy="228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За три года ссылки написаны "Кавказский пленник" , "Бахчисарайский фонтан" , а также "Узник", "Песнь о Вещем Олеге». Начат роман в стихах "Евгений Онегин".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Picture 1" descr=""/>
          <p:cNvPicPr/>
          <p:nvPr/>
        </p:nvPicPr>
        <p:blipFill>
          <a:blip r:embed="rId1"/>
          <a:stretch/>
        </p:blipFill>
        <p:spPr>
          <a:xfrm>
            <a:off x="285840" y="214200"/>
            <a:ext cx="3071520" cy="301896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214200" y="4143240"/>
            <a:ext cx="3428640" cy="228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конце июля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1824 года ссылка в родительское имение Михайловское Псковской губернии.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2"/>
          <a:stretch/>
        </p:blipFill>
        <p:spPr>
          <a:xfrm>
            <a:off x="3714840" y="2500200"/>
            <a:ext cx="4976280" cy="3609720"/>
          </a:xfrm>
          <a:prstGeom prst="rect">
            <a:avLst/>
          </a:prstGeom>
          <a:ln w="9360"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3571920" y="6072120"/>
            <a:ext cx="535752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Пушкин в селе Михайловском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(Пущин у Пушкина). Н.Н. Ге. 1875 г.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654480" y="3357720"/>
            <a:ext cx="220356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Автопортрет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69" dur="indefinite" restart="never" nodeType="tmRoot">
          <p:childTnLst>
            <p:seq>
              <p:cTn id="370" dur="indefinite" nodeType="mainSeq">
                <p:childTnLst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5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6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7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9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0"/>
                            </p:stCondLst>
                            <p:childTnLst>
                              <p:par>
                                <p:cTn id="38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3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5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9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0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1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4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5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6"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8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0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1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2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5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6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7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4" descr=""/>
          <p:cNvPicPr/>
          <p:nvPr/>
        </p:nvPicPr>
        <p:blipFill>
          <a:blip r:embed="rId1"/>
          <a:stretch/>
        </p:blipFill>
        <p:spPr>
          <a:xfrm>
            <a:off x="214200" y="714240"/>
            <a:ext cx="4000320" cy="3095280"/>
          </a:xfrm>
          <a:prstGeom prst="rect">
            <a:avLst/>
          </a:prstGeom>
          <a:ln w="9360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214200" y="5000760"/>
            <a:ext cx="8714880" cy="155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 имением своей матери селом Михайловским в Псковской губернии Александр Сергеевич Пушкин был связан на протяжении всей своей зрелой жизни - с 1817 по 1836 г.г.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4286160" y="214200"/>
            <a:ext cx="4642920" cy="4479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Под вашу сень,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Михайловские рощи,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Являлся я –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когда вы в первый раз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Увидели меня, тогда я был –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Веселым юношей,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   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беспечно, жадно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Я приступал лишь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только к жизни; - годы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Промчалися - и вы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   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во мне прияли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Усталого пришельца.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871200" y="3929040"/>
            <a:ext cx="25570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Михайловское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08" dur="indefinite" restart="never" nodeType="tmRoot">
          <p:childTnLst>
            <p:seq>
              <p:cTn id="409" dur="indefinite" nodeType="mainSeq">
                <p:childTnLst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4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5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6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9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0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1"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0"/>
                            </p:stCondLst>
                            <p:childTnLst>
                              <p:par>
                                <p:cTn id="42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5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6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7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9" nodeType="after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31" dur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32" dur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357880" y="214200"/>
            <a:ext cx="3571560" cy="351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Утром и днем Пушкин обычно работал, потом уезжал верхом или уходил в  село Тригорское, где жили соседи, с которыми он был хорошо знаком.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214200" y="214200"/>
            <a:ext cx="5038200" cy="3285720"/>
          </a:xfrm>
          <a:prstGeom prst="rect">
            <a:avLst/>
          </a:prstGeom>
          <a:ln w="9360"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214200" y="4000680"/>
            <a:ext cx="8714880" cy="2466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 вечерами, когда за окном выла вьюга, он снова, как в детстве, слушал нянины сказки и песни. Вот как поэт писал брату в письме: «Знаешь ли мои занятия? До обеда  пишу записки, после обеда езжу верхом, вечером слушаю сказки… Что за прелесть эти сказки! Каждая из них поэма!»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1654920" y="3500280"/>
            <a:ext cx="206460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Тригорское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4" dur="indefinite" restart="never" nodeType="tmRoot">
          <p:childTnLst>
            <p:seq>
              <p:cTn id="435" dur="indefinite" nodeType="mainSeq">
                <p:childTnLst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0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1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2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3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4" dur="5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nodeType="with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7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8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9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0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1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54" dur="5000"/>
                                        <p:tgtEl>
                                          <p:spTgt spid="150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0"/>
                            </p:stCondLst>
                            <p:childTnLst>
                              <p:par>
                                <p:cTn id="456" nodeType="after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58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59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14200" y="2071800"/>
            <a:ext cx="8714880" cy="2101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Настоящим кладом была для Пушкина каждая сказка его доброй и самобытно талантливой няни Арины Родионовны. "Он все с ней, коли дома", вспоминали дворовые люди с. Михайловского.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Многие ее сказки Пушкин использовал впоследствии как сюжеты собственных сказок ( в стихах).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Picture 4" descr=""/>
          <p:cNvPicPr/>
          <p:nvPr/>
        </p:nvPicPr>
        <p:blipFill>
          <a:blip r:embed="rId1"/>
          <a:stretch/>
        </p:blipFill>
        <p:spPr>
          <a:xfrm>
            <a:off x="428760" y="214200"/>
            <a:ext cx="2487240" cy="1856880"/>
          </a:xfrm>
          <a:prstGeom prst="rect">
            <a:avLst/>
          </a:prstGeom>
          <a:ln w="9360">
            <a:noFill/>
          </a:ln>
        </p:spPr>
      </p:pic>
      <p:pic>
        <p:nvPicPr>
          <p:cNvPr id="156" name="Picture 5" descr=""/>
          <p:cNvPicPr/>
          <p:nvPr/>
        </p:nvPicPr>
        <p:blipFill>
          <a:blip r:embed="rId2"/>
          <a:stretch/>
        </p:blipFill>
        <p:spPr>
          <a:xfrm>
            <a:off x="3571920" y="214200"/>
            <a:ext cx="1785600" cy="1895040"/>
          </a:xfrm>
          <a:prstGeom prst="rect">
            <a:avLst/>
          </a:prstGeom>
          <a:ln w="9360">
            <a:noFill/>
          </a:ln>
        </p:spPr>
      </p:pic>
      <p:pic>
        <p:nvPicPr>
          <p:cNvPr id="157" name="Picture 6" descr=""/>
          <p:cNvPicPr/>
          <p:nvPr/>
        </p:nvPicPr>
        <p:blipFill>
          <a:blip r:embed="rId3"/>
          <a:stretch/>
        </p:blipFill>
        <p:spPr>
          <a:xfrm>
            <a:off x="642960" y="4214880"/>
            <a:ext cx="2160360" cy="240480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7" descr=""/>
          <p:cNvPicPr/>
          <p:nvPr/>
        </p:nvPicPr>
        <p:blipFill>
          <a:blip r:embed="rId4"/>
          <a:stretch/>
        </p:blipFill>
        <p:spPr>
          <a:xfrm>
            <a:off x="6215040" y="214200"/>
            <a:ext cx="2461680" cy="183780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5" descr=""/>
          <p:cNvPicPr/>
          <p:nvPr/>
        </p:nvPicPr>
        <p:blipFill>
          <a:blip r:embed="rId5"/>
          <a:stretch/>
        </p:blipFill>
        <p:spPr>
          <a:xfrm>
            <a:off x="6500880" y="4214880"/>
            <a:ext cx="2144520" cy="2387160"/>
          </a:xfrm>
          <a:prstGeom prst="rect">
            <a:avLst/>
          </a:prstGeom>
          <a:ln w="9360">
            <a:noFill/>
          </a:ln>
        </p:spPr>
      </p:pic>
      <p:pic>
        <p:nvPicPr>
          <p:cNvPr id="160" name="Picture 4" descr=""/>
          <p:cNvPicPr/>
          <p:nvPr/>
        </p:nvPicPr>
        <p:blipFill>
          <a:blip r:embed="rId6"/>
          <a:stretch/>
        </p:blipFill>
        <p:spPr>
          <a:xfrm>
            <a:off x="3571920" y="4143240"/>
            <a:ext cx="2206440" cy="245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61" dur="indefinite" restart="never" nodeType="tmRoot">
          <p:childTnLst>
            <p:seq>
              <p:cTn id="462" dur="indefinite" nodeType="mainSeq">
                <p:childTnLst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67" dur="80"/>
                                        <p:tgtEl>
                                          <p:spTgt spid="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68" dur="80"/>
                                        <p:tgtEl>
                                          <p:spTgt spid="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80"/>
                                        <p:tgtEl>
                                          <p:spTgt spid="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9200"/>
                            </p:stCondLst>
                            <p:childTnLst>
                              <p:par>
                                <p:cTn id="471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1200"/>
                            </p:stCondLst>
                            <p:childTnLst>
                              <p:par>
                                <p:cTn id="475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2200"/>
                            </p:stCondLst>
                            <p:childTnLst>
                              <p:par>
                                <p:cTn id="479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3200"/>
                            </p:stCondLst>
                            <p:childTnLst>
                              <p:par>
                                <p:cTn id="483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4200"/>
                            </p:stCondLst>
                            <p:childTnLst>
                              <p:par>
                                <p:cTn id="487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1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14200" y="285840"/>
            <a:ext cx="4428720" cy="612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6 июня 1799 года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Москве в дворянской помещичьей семье Пушкиных родился мальчик, которому суждено было стать одним из величайших поэтов России.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Рисунок 6" descr=""/>
          <p:cNvPicPr/>
          <p:nvPr/>
        </p:nvPicPr>
        <p:blipFill>
          <a:blip r:embed="rId1"/>
          <a:stretch/>
        </p:blipFill>
        <p:spPr>
          <a:xfrm>
            <a:off x="4770360" y="642960"/>
            <a:ext cx="4182840" cy="5452560"/>
          </a:xfrm>
          <a:prstGeom prst="rect">
            <a:avLst/>
          </a:prstGeom>
          <a:ln w="9360"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4500720" y="6286680"/>
            <a:ext cx="450036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</a:t>
            </a: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Пушкин-ребенок. 1800-1802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600"/>
                            </p:stCondLst>
                            <p:childTnLst>
                              <p:par>
                                <p:cTn id="2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214200" y="0"/>
            <a:ext cx="8714880" cy="155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Забота и любовь Арины Родионовны скрашивали поэту ссылку.  Пушкин по-настоящему крепко любил свою няню и написал несколько трогательных стихотворений, к ней обращенных.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Picture 1" descr=""/>
          <p:cNvPicPr/>
          <p:nvPr/>
        </p:nvPicPr>
        <p:blipFill>
          <a:blip r:embed="rId1"/>
          <a:stretch/>
        </p:blipFill>
        <p:spPr>
          <a:xfrm>
            <a:off x="428760" y="1571760"/>
            <a:ext cx="3238200" cy="4354200"/>
          </a:xfrm>
          <a:prstGeom prst="rect">
            <a:avLst/>
          </a:prstGeom>
          <a:ln w="9360"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642960" y="5929200"/>
            <a:ext cx="2714400" cy="913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Иллюстрация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 стихотворению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«Зимний вечер»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3786120" y="1500120"/>
            <a:ext cx="5143320" cy="524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…</a:t>
            </a: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Наша ветхая лачужка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 печальна и темна.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Что же ты, моя старушка,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Приумолкла у окна?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Или бури завываньем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Ты, мой друг, утомлена,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Или дремлешь под жужжаньем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Своего веретена?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Выпьем, добрая подружка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Бедной юности моей,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Выпьем с горя; где же кружка?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Сердцу будет веселей.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Спой мне песню, как синица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Тихо за морем жила;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Спой мне песню, как девица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За водой поутру шла…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          </a:t>
            </a:r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А.С.Пушкин «Зимний вечер»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4" dur="indefinite" restart="never" nodeType="tmRoot">
          <p:childTnLst>
            <p:seq>
              <p:cTn id="495" dur="indefinite" nodeType="mainSeq">
                <p:childTnLst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0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1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2" dur="5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5000"/>
                            </p:stCondLst>
                            <p:childTnLst>
                              <p:par>
                                <p:cTn id="504" nodeType="after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6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7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8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9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0" dur="5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nodeType="with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3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4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5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6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7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2"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3" dur="5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4" dur="5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 flipH="1">
            <a:off x="5286240" y="714240"/>
            <a:ext cx="3499920" cy="5119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Чуть более двух лет длилась ссылка в Михайловское. Она закончилась в сентябре 1826 года. Пушкин вернулся в Москву.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мае 1829 г. он посватался в Москве к юной красавице </a:t>
            </a:r>
            <a:r>
              <a:rPr b="0" i="1" lang="ru-RU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Наталии Николаевне Гончаровой.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Picture 1" descr=""/>
          <p:cNvPicPr/>
          <p:nvPr/>
        </p:nvPicPr>
        <p:blipFill>
          <a:blip r:embed="rId1"/>
          <a:stretch/>
        </p:blipFill>
        <p:spPr>
          <a:xfrm>
            <a:off x="357120" y="285840"/>
            <a:ext cx="4809600" cy="59097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25" dur="indefinite" restart="never" nodeType="tmRoot">
          <p:childTnLst>
            <p:seq>
              <p:cTn id="526" dur="indefinite" nodeType="mainSeq">
                <p:childTnLst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1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2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3" dur="5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8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9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0" dur="5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14200" y="3811680"/>
            <a:ext cx="8714880" cy="3016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Не получив определенного ответа от Гончаровой, он без разрешения властей сразу самовольно уехал на Кавказ. Это путешествие по Военно-Грузинской дороге, яркие впечатления и многочисленные встречи с друзьями, участие в военных действиях русской армии, взявшей Арзрум, Пушкин описал в автобиографическом произведении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"Путешествие в Арзрум" (1829).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1714680" y="214200"/>
            <a:ext cx="5524200" cy="3685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41" dur="indefinite" restart="never" nodeType="tmRoot">
          <p:childTnLst>
            <p:seq>
              <p:cTn id="542" dur="indefinite" nodeType="mainSeq">
                <p:childTnLst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7" dur="5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8" dur="5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9" dur="5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2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3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54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214880" y="301680"/>
            <a:ext cx="4714560" cy="6123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6 мая 1830 г. состоялась. наконец, помолвка Пушкина с Натальей Гончаровой. Отец выделил ему деревеньку Кистеневку с 200 душами крестьян, расположенную в Нижегородской губернии, вблизи от отцовского имения с.Болдино. Поэт отправился туда, однако начавшаяся в Москве эпидемия холеры и расставленные повсюду карантины задержали Пушкина в Болдино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 7 сентября по 2 декабря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1830 г.</a:t>
            </a: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Болдинскую осень талант Пушкина достиг полного расцвета.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1" descr=""/>
          <p:cNvPicPr/>
          <p:nvPr/>
        </p:nvPicPr>
        <p:blipFill>
          <a:blip r:embed="rId1"/>
          <a:stretch/>
        </p:blipFill>
        <p:spPr>
          <a:xfrm>
            <a:off x="214200" y="357120"/>
            <a:ext cx="3949200" cy="2785680"/>
          </a:xfrm>
          <a:prstGeom prst="rect">
            <a:avLst/>
          </a:prstGeom>
          <a:ln w="9360">
            <a:noFill/>
          </a:ln>
        </p:spPr>
      </p:pic>
      <p:pic>
        <p:nvPicPr>
          <p:cNvPr id="171" name="Picture 2" descr=""/>
          <p:cNvPicPr/>
          <p:nvPr/>
        </p:nvPicPr>
        <p:blipFill>
          <a:blip r:embed="rId2"/>
          <a:stretch/>
        </p:blipFill>
        <p:spPr>
          <a:xfrm>
            <a:off x="214200" y="3643200"/>
            <a:ext cx="3928680" cy="2734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55" dur="indefinite" restart="never" nodeType="tmRoot">
          <p:childTnLst>
            <p:seq>
              <p:cTn id="556" dur="indefinite" nodeType="mainSeq">
                <p:childTnLst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nodeType="click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1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2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3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4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5"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5000"/>
                            </p:stCondLst>
                            <p:childTnLst>
                              <p:par>
                                <p:cTn id="567" nodeType="after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9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0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1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2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3" dur="5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5" nodeType="after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7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8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9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0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1" dur="5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143240" y="285840"/>
            <a:ext cx="4571640" cy="594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это время им были созданы"Повести Белкина", "Маленькие трагедии": "Скупой рыцарь", "Моцарт и Сальери", "Каменный гость", "Пир во время чумы", поэма "Домик в Коломне", закончен весь роман "Евгений Онегин" (кроме письма Онегина), повесть "История села Горюхина", "Сказка о попе и работнике его Балде", критические статьи, множество стихотворений.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1" descr=""/>
          <p:cNvPicPr/>
          <p:nvPr/>
        </p:nvPicPr>
        <p:blipFill>
          <a:blip r:embed="rId1"/>
          <a:stretch/>
        </p:blipFill>
        <p:spPr>
          <a:xfrm>
            <a:off x="428760" y="285840"/>
            <a:ext cx="3696840" cy="596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82" dur="indefinite" restart="never" nodeType="tmRoot">
          <p:childTnLst>
            <p:seq>
              <p:cTn id="583" dur="indefinite" nodeType="mainSeq">
                <p:childTnLst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8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9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0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3" dur="5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4" dur="5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5" dur="5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929040" y="214200"/>
            <a:ext cx="4928760" cy="265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18 февраля 1831 г. в церкви Вознесения Господня состоялось его венчание с Н.Н.Гончаровой. Первые месяцы семейной жизни он провел с женой в Москве, сняв квартиру на Арбате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285840" y="285840"/>
            <a:ext cx="3580920" cy="2428560"/>
          </a:xfrm>
          <a:prstGeom prst="rect">
            <a:avLst/>
          </a:prstGeom>
          <a:ln w="9360"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586800" y="2857680"/>
            <a:ext cx="289368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Квартира Пушкина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Москве на Арбате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57120" y="4000680"/>
            <a:ext cx="4571640" cy="155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 середины октября 1831 г. и уже до конца жизни Пушкин с семьей живет в Петербурге.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5" descr=""/>
          <p:cNvPicPr/>
          <p:nvPr/>
        </p:nvPicPr>
        <p:blipFill>
          <a:blip r:embed="rId2"/>
          <a:stretch/>
        </p:blipFill>
        <p:spPr>
          <a:xfrm>
            <a:off x="5143680" y="3357720"/>
            <a:ext cx="3539880" cy="2214360"/>
          </a:xfrm>
          <a:prstGeom prst="rect">
            <a:avLst/>
          </a:prstGeom>
          <a:ln w="9360"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5301360" y="5643720"/>
            <a:ext cx="2950200" cy="913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Квартира Пушкина 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Петербурге на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Набережной Мойки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6" dur="indefinite" restart="never" nodeType="tmRoot">
          <p:childTnLst>
            <p:seq>
              <p:cTn id="597" dur="indefinite" nodeType="mainSeq">
                <p:childTnLst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nodeType="click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2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3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4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5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5000"/>
                            </p:stCondLst>
                            <p:childTnLst>
                              <p:par>
                                <p:cTn id="607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9" dur="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0" dur="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1" nodeType="with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3" dur="5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4" dur="5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6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8" dur="5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9" dur="5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1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3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4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nodeType="with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7" dur="5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8" dur="5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2571840" y="3857760"/>
            <a:ext cx="1942920" cy="2714400"/>
          </a:xfrm>
          <a:prstGeom prst="rect">
            <a:avLst/>
          </a:prstGeom>
          <a:ln w="9360">
            <a:noFill/>
          </a:ln>
        </p:spPr>
      </p:pic>
      <p:pic>
        <p:nvPicPr>
          <p:cNvPr id="181" name="Picture 3" descr=""/>
          <p:cNvPicPr/>
          <p:nvPr/>
        </p:nvPicPr>
        <p:blipFill>
          <a:blip r:embed="rId2"/>
          <a:stretch/>
        </p:blipFill>
        <p:spPr>
          <a:xfrm>
            <a:off x="4857840" y="3759120"/>
            <a:ext cx="1761840" cy="2741400"/>
          </a:xfrm>
          <a:prstGeom prst="rect">
            <a:avLst/>
          </a:prstGeom>
          <a:ln w="9360">
            <a:noFill/>
          </a:ln>
        </p:spPr>
      </p:pic>
      <p:pic>
        <p:nvPicPr>
          <p:cNvPr id="182" name="Picture 4" descr=""/>
          <p:cNvPicPr/>
          <p:nvPr/>
        </p:nvPicPr>
        <p:blipFill>
          <a:blip r:embed="rId3"/>
          <a:stretch/>
        </p:blipFill>
        <p:spPr>
          <a:xfrm>
            <a:off x="2500200" y="214200"/>
            <a:ext cx="1999800" cy="2950920"/>
          </a:xfrm>
          <a:prstGeom prst="rect">
            <a:avLst/>
          </a:prstGeom>
          <a:ln w="9360"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214200" y="928800"/>
            <a:ext cx="2214360" cy="1461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Старшая дочь,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Мария Александровна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Пушкина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(1832-1919г.)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214200" y="4357800"/>
            <a:ext cx="2214360" cy="1461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Старший сын, Александр Александрович Пушкин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(1833-1914г.)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6715080" y="4429080"/>
            <a:ext cx="2285640" cy="1461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Младший сын, Григорий Александрович Пушкин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(1835-1913г.)</a:t>
            </a:r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Picture 5" descr=""/>
          <p:cNvPicPr/>
          <p:nvPr/>
        </p:nvPicPr>
        <p:blipFill>
          <a:blip r:embed="rId4"/>
          <a:stretch/>
        </p:blipFill>
        <p:spPr>
          <a:xfrm>
            <a:off x="4572000" y="357120"/>
            <a:ext cx="2126880" cy="2714400"/>
          </a:xfrm>
          <a:prstGeom prst="rect">
            <a:avLst/>
          </a:prstGeom>
          <a:ln w="9360">
            <a:noFill/>
          </a:ln>
        </p:spPr>
      </p:pic>
      <p:sp>
        <p:nvSpPr>
          <p:cNvPr id="187" name="CustomShape 4"/>
          <p:cNvSpPr/>
          <p:nvPr/>
        </p:nvSpPr>
        <p:spPr>
          <a:xfrm>
            <a:off x="6786720" y="857160"/>
            <a:ext cx="2142720" cy="1461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Младшая дочь, Наталья Александровна Пушкина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(1836-1913г.)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77040" y="3357720"/>
            <a:ext cx="8893800" cy="425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</a:t>
            </a:r>
            <a:r>
              <a:rPr b="0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 А.С.Пушкина и Натальи Гончаровой было четверо детей.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29" dur="indefinite" restart="never" nodeType="tmRoot">
          <p:childTnLst>
            <p:seq>
              <p:cTn id="630" dur="indefinite" nodeType="mainSeq">
                <p:childTnLst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35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36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7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920"/>
                            </p:stCondLst>
                            <p:childTnLst>
                              <p:par>
                                <p:cTn id="63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1" dur="5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2" dur="5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43" dur="5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6" dur="5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7" dur="5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48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6920"/>
                            </p:stCondLst>
                            <p:childTnLst>
                              <p:par>
                                <p:cTn id="650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2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3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4" dur="5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7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8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9" dur="5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1920"/>
                            </p:stCondLst>
                            <p:childTnLst>
                              <p:par>
                                <p:cTn id="66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3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4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5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8" dur="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9" dur="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70" dur="5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6920"/>
                            </p:stCondLst>
                            <p:childTnLst>
                              <p:par>
                                <p:cTn id="672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4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5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76" dur="5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9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0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81" dur="5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643200" y="785880"/>
            <a:ext cx="5000400" cy="191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начале 1834 г. в Петербурге появился француз барон Дантес. Он влюбился в жену Пушкина и стал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за ней ухаживать.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714240" y="357120"/>
            <a:ext cx="2571480" cy="2863440"/>
          </a:xfrm>
          <a:prstGeom prst="rect">
            <a:avLst/>
          </a:prstGeom>
          <a:ln w="9360"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222840" y="3500280"/>
            <a:ext cx="400032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Ж. Дантес-Геккерн. 1830-е гг.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214200" y="4071960"/>
            <a:ext cx="4428720" cy="228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8 февраля 1837 года, в 5-м часу вечера, на Черной речке в Петербурге состоялась роковая дуэль, на которой Пушкин был смертельно ранен.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3" name="Picture 3" descr=""/>
          <p:cNvPicPr/>
          <p:nvPr/>
        </p:nvPicPr>
        <p:blipFill>
          <a:blip r:embed="rId2"/>
          <a:stretch/>
        </p:blipFill>
        <p:spPr>
          <a:xfrm>
            <a:off x="4786200" y="3786120"/>
            <a:ext cx="4028760" cy="2485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82" dur="indefinite" restart="never" nodeType="tmRoot">
          <p:childTnLst>
            <p:seq>
              <p:cTn id="683" dur="indefinite" nodeType="mainSeq">
                <p:childTnLst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nodeType="click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88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89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3760"/>
                            </p:stCondLst>
                            <p:childTnLst>
                              <p:par>
                                <p:cTn id="692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4" dur="5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5" dur="5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6"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9" dur="5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0" dur="5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01"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8760"/>
                            </p:stCondLst>
                            <p:childTnLst>
                              <p:par>
                                <p:cTn id="703" nodeType="after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05" dur="80"/>
                                        <p:tgtEl>
                                          <p:spTgt spid="1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06" dur="80"/>
                                        <p:tgtEl>
                                          <p:spTgt spid="1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7" dur="80"/>
                                        <p:tgtEl>
                                          <p:spTgt spid="1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13320"/>
                            </p:stCondLst>
                            <p:childTnLst>
                              <p:par>
                                <p:cTn id="70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1" dur="5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2" dur="5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13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357880" y="428760"/>
            <a:ext cx="3428640" cy="600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Прожив 2 дня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страшных мучениях,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Пушкин скончался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10 февраля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1837 г.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"Солнце русской поэзии закатилось",- написал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В. Жуковский.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Picture 4" descr=""/>
          <p:cNvPicPr/>
          <p:nvPr/>
        </p:nvPicPr>
        <p:blipFill>
          <a:blip r:embed="rId1"/>
          <a:stretch/>
        </p:blipFill>
        <p:spPr>
          <a:xfrm>
            <a:off x="214200" y="357120"/>
            <a:ext cx="5067000" cy="5735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14" dur="indefinite" restart="never" nodeType="tmRoot">
          <p:childTnLst>
            <p:seq>
              <p:cTn id="715" dur="indefinite" nodeType="mainSeq">
                <p:childTnLst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nodeType="click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0" dur="5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1" dur="5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2" dur="5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3" dur="5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4" dur="5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000"/>
                            </p:stCondLst>
                            <p:childTnLst>
                              <p:par>
                                <p:cTn id="726" nodeType="after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8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9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0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1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32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0" y="142920"/>
            <a:ext cx="8786520" cy="82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Смерть поэта стала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началом его бессмертной славы на земле.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3" descr=""/>
          <p:cNvPicPr/>
          <p:nvPr/>
        </p:nvPicPr>
        <p:blipFill>
          <a:blip r:embed="rId1"/>
          <a:stretch/>
        </p:blipFill>
        <p:spPr>
          <a:xfrm>
            <a:off x="285840" y="928800"/>
            <a:ext cx="2204640" cy="3236400"/>
          </a:xfrm>
          <a:prstGeom prst="rect">
            <a:avLst/>
          </a:prstGeom>
          <a:ln w="9360">
            <a:noFill/>
          </a:ln>
        </p:spPr>
      </p:pic>
      <p:pic>
        <p:nvPicPr>
          <p:cNvPr id="198" name="Picture 4" descr=""/>
          <p:cNvPicPr/>
          <p:nvPr/>
        </p:nvPicPr>
        <p:blipFill>
          <a:blip r:embed="rId2"/>
          <a:stretch/>
        </p:blipFill>
        <p:spPr>
          <a:xfrm>
            <a:off x="6572160" y="1071720"/>
            <a:ext cx="2160360" cy="3285720"/>
          </a:xfrm>
          <a:prstGeom prst="rect">
            <a:avLst/>
          </a:prstGeom>
          <a:ln w="9360">
            <a:noFill/>
          </a:ln>
        </p:spPr>
      </p:pic>
      <p:pic>
        <p:nvPicPr>
          <p:cNvPr id="199" name="Picture 5" descr=""/>
          <p:cNvPicPr/>
          <p:nvPr/>
        </p:nvPicPr>
        <p:blipFill>
          <a:blip r:embed="rId3"/>
          <a:stretch/>
        </p:blipFill>
        <p:spPr>
          <a:xfrm>
            <a:off x="2928960" y="4643280"/>
            <a:ext cx="2714400" cy="2036520"/>
          </a:xfrm>
          <a:prstGeom prst="rect">
            <a:avLst/>
          </a:prstGeom>
          <a:ln w="9360">
            <a:noFill/>
          </a:ln>
        </p:spPr>
      </p:pic>
      <p:pic>
        <p:nvPicPr>
          <p:cNvPr id="200" name="Picture 6" descr=""/>
          <p:cNvPicPr/>
          <p:nvPr/>
        </p:nvPicPr>
        <p:blipFill>
          <a:blip r:embed="rId4"/>
          <a:stretch/>
        </p:blipFill>
        <p:spPr>
          <a:xfrm>
            <a:off x="2928960" y="1500120"/>
            <a:ext cx="3238200" cy="2435040"/>
          </a:xfrm>
          <a:prstGeom prst="rect">
            <a:avLst/>
          </a:prstGeom>
          <a:ln w="9360">
            <a:noFill/>
          </a:ln>
        </p:spPr>
      </p:pic>
      <p:pic>
        <p:nvPicPr>
          <p:cNvPr id="201" name="Picture 8" descr=""/>
          <p:cNvPicPr/>
          <p:nvPr/>
        </p:nvPicPr>
        <p:blipFill>
          <a:blip r:embed="rId5"/>
          <a:stretch/>
        </p:blipFill>
        <p:spPr>
          <a:xfrm>
            <a:off x="571680" y="4357800"/>
            <a:ext cx="1698120" cy="2288880"/>
          </a:xfrm>
          <a:prstGeom prst="rect">
            <a:avLst/>
          </a:prstGeom>
          <a:ln w="9360">
            <a:noFill/>
          </a:ln>
        </p:spPr>
      </p:pic>
      <p:pic>
        <p:nvPicPr>
          <p:cNvPr id="202" name="Picture 9" descr=""/>
          <p:cNvPicPr/>
          <p:nvPr/>
        </p:nvPicPr>
        <p:blipFill>
          <a:blip r:embed="rId6"/>
          <a:stretch/>
        </p:blipFill>
        <p:spPr>
          <a:xfrm>
            <a:off x="6572160" y="4714920"/>
            <a:ext cx="1823760" cy="1837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33" dur="indefinite" restart="never" nodeType="tmRoot">
          <p:childTnLst>
            <p:seq>
              <p:cTn id="734" dur="indefinite" nodeType="mainSeq">
                <p:childTnLst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nodeType="click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39" dur="80"/>
                                        <p:tgtEl>
                                          <p:spTgt spid="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40" dur="80"/>
                                        <p:tgtEl>
                                          <p:spTgt spid="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1" dur="80"/>
                                        <p:tgtEl>
                                          <p:spTgt spid="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040"/>
                            </p:stCondLst>
                            <p:childTnLst>
                              <p:par>
                                <p:cTn id="74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5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6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7" dur="5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7040"/>
                            </p:stCondLst>
                            <p:childTnLst>
                              <p:par>
                                <p:cTn id="74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1" dur="5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2" dur="5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53" dur="5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2040"/>
                            </p:stCondLst>
                            <p:childTnLst>
                              <p:par>
                                <p:cTn id="75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7" dur="5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8" dur="5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59" dur="5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17040"/>
                            </p:stCondLst>
                            <p:childTnLst>
                              <p:par>
                                <p:cTn id="76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3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4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5"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2040"/>
                            </p:stCondLst>
                            <p:childTnLst>
                              <p:par>
                                <p:cTn id="76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9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0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71" dur="5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7040"/>
                            </p:stCondLst>
                            <p:childTnLst>
                              <p:par>
                                <p:cTn id="77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5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6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77" dur="5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3" descr=""/>
          <p:cNvPicPr/>
          <p:nvPr/>
        </p:nvPicPr>
        <p:blipFill>
          <a:blip r:embed="rId1"/>
          <a:stretch/>
        </p:blipFill>
        <p:spPr>
          <a:xfrm>
            <a:off x="155520" y="571680"/>
            <a:ext cx="4323960" cy="542880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4357800" y="214200"/>
            <a:ext cx="4571640" cy="578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Отец,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3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Сергей Львович</a:t>
            </a:r>
            <a:r>
              <a:rPr b="0" i="1" lang="ru-RU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, небогатый помещик, человек образованный, хорошо знал литературу,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был знаком со многими русскими писателями и сам немного писал.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28760" y="6143760"/>
            <a:ext cx="39286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С.Л. Пушкин. 1824.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5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0" y="357120"/>
            <a:ext cx="4571640" cy="5863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Люблю я Пушкина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           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творенья,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 это вовсе не секрет.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Его поэм, стихотворений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Прекрасней не было и нет!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 мальства его читаем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                  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сказки,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них жар души, природы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                  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краски.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Добро цветёт в них, злоба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                 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чахнет.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них русский дух, в них Русью пахнет!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За Пушкина Руси спасибо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От имени всего народа!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Ведь мы стихи его читаем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Как он писал –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        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без перевода.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      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Picture 2" descr=""/>
          <p:cNvPicPr/>
          <p:nvPr/>
        </p:nvPicPr>
        <p:blipFill>
          <a:blip r:embed="rId1"/>
          <a:stretch/>
        </p:blipFill>
        <p:spPr>
          <a:xfrm>
            <a:off x="5214960" y="285840"/>
            <a:ext cx="3561840" cy="4642920"/>
          </a:xfrm>
          <a:prstGeom prst="rect">
            <a:avLst/>
          </a:prstGeom>
          <a:ln w="9360">
            <a:noFill/>
          </a:ln>
        </p:spPr>
      </p:pic>
      <p:pic>
        <p:nvPicPr>
          <p:cNvPr id="205" name="Picture 3" descr=""/>
          <p:cNvPicPr/>
          <p:nvPr/>
        </p:nvPicPr>
        <p:blipFill>
          <a:blip r:embed="rId2"/>
          <a:stretch/>
        </p:blipFill>
        <p:spPr>
          <a:xfrm>
            <a:off x="5214960" y="285840"/>
            <a:ext cx="3642840" cy="5202000"/>
          </a:xfrm>
          <a:prstGeom prst="rect">
            <a:avLst/>
          </a:prstGeom>
          <a:ln w="9360">
            <a:noFill/>
          </a:ln>
        </p:spPr>
      </p:pic>
      <p:pic>
        <p:nvPicPr>
          <p:cNvPr id="206" name="Picture 4" descr=""/>
          <p:cNvPicPr/>
          <p:nvPr/>
        </p:nvPicPr>
        <p:blipFill>
          <a:blip r:embed="rId3"/>
          <a:stretch/>
        </p:blipFill>
        <p:spPr>
          <a:xfrm>
            <a:off x="5214960" y="285840"/>
            <a:ext cx="3642840" cy="5324040"/>
          </a:xfrm>
          <a:prstGeom prst="rect">
            <a:avLst/>
          </a:prstGeom>
          <a:ln w="9360">
            <a:noFill/>
          </a:ln>
        </p:spPr>
      </p:pic>
      <p:pic>
        <p:nvPicPr>
          <p:cNvPr id="207" name="Picture 5" descr=""/>
          <p:cNvPicPr/>
          <p:nvPr/>
        </p:nvPicPr>
        <p:blipFill>
          <a:blip r:embed="rId4"/>
          <a:stretch/>
        </p:blipFill>
        <p:spPr>
          <a:xfrm>
            <a:off x="4971960" y="285840"/>
            <a:ext cx="3870000" cy="5285880"/>
          </a:xfrm>
          <a:prstGeom prst="rect">
            <a:avLst/>
          </a:prstGeom>
          <a:ln w="9360">
            <a:noFill/>
          </a:ln>
        </p:spPr>
      </p:pic>
      <p:pic>
        <p:nvPicPr>
          <p:cNvPr id="208" name="Picture 8" descr=""/>
          <p:cNvPicPr/>
          <p:nvPr/>
        </p:nvPicPr>
        <p:blipFill>
          <a:blip r:embed="rId5"/>
          <a:stretch/>
        </p:blipFill>
        <p:spPr>
          <a:xfrm>
            <a:off x="4649760" y="285840"/>
            <a:ext cx="4262040" cy="5214600"/>
          </a:xfrm>
          <a:prstGeom prst="rect">
            <a:avLst/>
          </a:prstGeom>
          <a:ln w="9360">
            <a:noFill/>
          </a:ln>
        </p:spPr>
      </p:pic>
      <p:pic>
        <p:nvPicPr>
          <p:cNvPr id="209" name="Picture 9" descr=""/>
          <p:cNvPicPr/>
          <p:nvPr/>
        </p:nvPicPr>
        <p:blipFill>
          <a:blip r:embed="rId6"/>
          <a:stretch/>
        </p:blipFill>
        <p:spPr>
          <a:xfrm>
            <a:off x="4572000" y="285840"/>
            <a:ext cx="4341600" cy="5357520"/>
          </a:xfrm>
          <a:prstGeom prst="rect">
            <a:avLst/>
          </a:prstGeom>
          <a:ln w="9360">
            <a:noFill/>
          </a:ln>
        </p:spPr>
      </p:pic>
      <p:pic>
        <p:nvPicPr>
          <p:cNvPr id="210" name="Picture 4" descr=""/>
          <p:cNvPicPr/>
          <p:nvPr/>
        </p:nvPicPr>
        <p:blipFill>
          <a:blip r:embed="rId7"/>
          <a:stretch/>
        </p:blipFill>
        <p:spPr>
          <a:xfrm>
            <a:off x="4500720" y="285840"/>
            <a:ext cx="4435200" cy="5000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78" dur="indefinite" restart="never" nodeType="tmRoot">
          <p:childTnLst>
            <p:seq>
              <p:cTn id="779" dur="indefinite" nodeType="mainSeq">
                <p:childTnLst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4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5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86" dur="5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9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0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1" dur="5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5000"/>
                            </p:stCondLst>
                            <p:childTnLst>
                              <p:par>
                                <p:cTn id="79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5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6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7" dur="5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1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2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03" dur="5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7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8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09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3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4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15" dur="5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81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9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0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1" dur="5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82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5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6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7" dur="5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188520" y="3141720"/>
            <a:ext cx="284652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Источник: viki.rdf.ru</a:t>
            </a:r>
            <a:r>
              <a:rPr b="0" lang="ru-RU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28" dur="indefinite" restart="never" nodeType="tmRoot">
          <p:childTnLst>
            <p:seq>
              <p:cTn id="8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4" descr=""/>
          <p:cNvPicPr/>
          <p:nvPr/>
        </p:nvPicPr>
        <p:blipFill>
          <a:blip r:embed="rId1"/>
          <a:stretch/>
        </p:blipFill>
        <p:spPr>
          <a:xfrm>
            <a:off x="214200" y="357120"/>
            <a:ext cx="3452400" cy="3870000"/>
          </a:xfrm>
          <a:prstGeom prst="rect">
            <a:avLst/>
          </a:prstGeom>
          <a:ln w="9360"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3786120" y="142920"/>
            <a:ext cx="5214600" cy="2924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Мать,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31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Надежда Осиповна</a:t>
            </a:r>
            <a:r>
              <a:rPr b="0" i="1" lang="ru-RU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, приходилась внучкой арапу Петра I, впоследствии русскому генералу Ганнибалу</a:t>
            </a:r>
            <a:r>
              <a:rPr b="0" lang="ru-RU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214200" y="4500720"/>
            <a:ext cx="34286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Н.О. Пушкина. 1800-е гг.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Рисунок 7" descr=""/>
          <p:cNvPicPr/>
          <p:nvPr/>
        </p:nvPicPr>
        <p:blipFill>
          <a:blip r:embed="rId2"/>
          <a:stretch/>
        </p:blipFill>
        <p:spPr>
          <a:xfrm>
            <a:off x="3786120" y="3071880"/>
            <a:ext cx="2571480" cy="3217680"/>
          </a:xfrm>
          <a:prstGeom prst="rect">
            <a:avLst/>
          </a:prstGeom>
          <a:ln w="9360"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6215040" y="3571920"/>
            <a:ext cx="2714400" cy="264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Прадедушка,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Абрам Петрович Ганнибал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"Арап Петра Великого"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3714840" y="6286680"/>
            <a:ext cx="271440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А.П. Ганнибал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4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3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4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88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"/>
          <p:cNvPicPr/>
          <p:nvPr/>
        </p:nvPicPr>
        <p:blipFill>
          <a:blip r:embed="rId1"/>
          <a:stretch/>
        </p:blipFill>
        <p:spPr>
          <a:xfrm>
            <a:off x="6000840" y="214200"/>
            <a:ext cx="2871360" cy="3714480"/>
          </a:xfrm>
          <a:prstGeom prst="rect">
            <a:avLst/>
          </a:prstGeom>
          <a:ln w="9360">
            <a:noFill/>
          </a:ln>
        </p:spPr>
      </p:pic>
      <p:pic>
        <p:nvPicPr>
          <p:cNvPr id="98" name="Picture 5" descr=""/>
          <p:cNvPicPr/>
          <p:nvPr/>
        </p:nvPicPr>
        <p:blipFill>
          <a:blip r:embed="rId2"/>
          <a:stretch/>
        </p:blipFill>
        <p:spPr>
          <a:xfrm>
            <a:off x="214200" y="214200"/>
            <a:ext cx="3114360" cy="3571560"/>
          </a:xfrm>
          <a:prstGeom prst="rect">
            <a:avLst/>
          </a:prstGeom>
          <a:ln w="9360"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3214800" y="214200"/>
            <a:ext cx="2857320" cy="3016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Детей в семье Пушкиных было трое. Старшая -Ольга,  второй  - Александр и младший – Лёвушка, любимец семьи.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6" descr=""/>
          <p:cNvPicPr/>
          <p:nvPr/>
        </p:nvPicPr>
        <p:blipFill>
          <a:blip r:embed="rId3"/>
          <a:stretch/>
        </p:blipFill>
        <p:spPr>
          <a:xfrm>
            <a:off x="3643200" y="3500280"/>
            <a:ext cx="1920600" cy="2742840"/>
          </a:xfrm>
          <a:prstGeom prst="rect">
            <a:avLst/>
          </a:prstGeom>
          <a:ln w="9360"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269280" y="3857760"/>
            <a:ext cx="332964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Ольга Сергеевна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6018480" y="4071960"/>
            <a:ext cx="284688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Лев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Сергеевич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2357280" y="6143760"/>
            <a:ext cx="435744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Александр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Сергеевич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95"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1" dur="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6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1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6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1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4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6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3" descr=""/>
          <p:cNvPicPr/>
          <p:nvPr/>
        </p:nvPicPr>
        <p:blipFill>
          <a:blip r:embed="rId1"/>
          <a:stretch/>
        </p:blipFill>
        <p:spPr>
          <a:xfrm>
            <a:off x="785880" y="214200"/>
            <a:ext cx="2723760" cy="3808080"/>
          </a:xfrm>
          <a:prstGeom prst="rect">
            <a:avLst/>
          </a:prstGeom>
          <a:ln w="9360">
            <a:noFill/>
          </a:ln>
        </p:spPr>
      </p:pic>
      <p:pic>
        <p:nvPicPr>
          <p:cNvPr id="105" name="Picture 4" descr=""/>
          <p:cNvPicPr/>
          <p:nvPr/>
        </p:nvPicPr>
        <p:blipFill>
          <a:blip r:embed="rId2"/>
          <a:stretch/>
        </p:blipFill>
        <p:spPr>
          <a:xfrm>
            <a:off x="5786280" y="285840"/>
            <a:ext cx="2518920" cy="371448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142920" y="4857840"/>
            <a:ext cx="8857800" cy="1736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Любовь к родному языку маленькому Пушкину привили бабушка, Мария Алексеевна Ганнибал, превосходно говорившая и писавшая по-русски, 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няня Арина Родионовна.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75480" y="4000680"/>
            <a:ext cx="3259800" cy="82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Ганнибал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Мария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Алексеевна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5304240" y="3929040"/>
            <a:ext cx="3242880" cy="82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Яковлева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Арина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Родионовна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4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2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7"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0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2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7"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 descr=""/>
          <p:cNvPicPr/>
          <p:nvPr/>
        </p:nvPicPr>
        <p:blipFill>
          <a:blip r:embed="rId1"/>
          <a:stretch/>
        </p:blipFill>
        <p:spPr>
          <a:xfrm>
            <a:off x="214200" y="857160"/>
            <a:ext cx="3457080" cy="457164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714840" y="214200"/>
            <a:ext cx="5214600" cy="593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12 лет Александр был отвезен учиться в новое, только что открывшееся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19 октября 1811 г. 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учебное заведение - </a:t>
            </a:r>
            <a:r>
              <a:rPr b="0" i="1" lang="ru-RU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Царскосельский Лицей 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под Петербургом, место, где располагалась летняя резиденция русских императоров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8" dur="indefinite" restart="never" nodeType="tmRoot">
          <p:childTnLst>
            <p:seq>
              <p:cTn id="159" dur="indefinite" nodeType="mainSeq">
                <p:childTnLst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4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167" dur="5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786200" y="0"/>
            <a:ext cx="4142880" cy="324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Императорский Царскосельский Лицей был создан для образования и воспитания юношества, предназначенного к «важнейшим частям службы Государственной».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Picture 9" descr=""/>
          <p:cNvPicPr/>
          <p:nvPr/>
        </p:nvPicPr>
        <p:blipFill>
          <a:blip r:embed="rId1"/>
          <a:stretch/>
        </p:blipFill>
        <p:spPr>
          <a:xfrm>
            <a:off x="5286240" y="3286080"/>
            <a:ext cx="3650760" cy="3416040"/>
          </a:xfrm>
          <a:prstGeom prst="rect">
            <a:avLst/>
          </a:prstGeom>
          <a:ln w="9360">
            <a:noFill/>
          </a:ln>
        </p:spPr>
      </p:pic>
      <p:pic>
        <p:nvPicPr>
          <p:cNvPr id="113" name="Picture 8" descr=""/>
          <p:cNvPicPr/>
          <p:nvPr/>
        </p:nvPicPr>
        <p:blipFill>
          <a:blip r:embed="rId2"/>
          <a:stretch/>
        </p:blipFill>
        <p:spPr>
          <a:xfrm>
            <a:off x="214200" y="214200"/>
            <a:ext cx="4535280" cy="2857320"/>
          </a:xfrm>
          <a:prstGeom prst="rect">
            <a:avLst/>
          </a:prstGeom>
          <a:ln w="9360"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214200" y="3143160"/>
            <a:ext cx="5071680" cy="3382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своих правах Лицей приравнивался к российским университетам и находился под особым покровительством Александра I. В Лицей принимали дворянских мальчиков 10-12 лет по результатам вступительных экзаменов.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8" dur="indefinite" restart="never" nodeType="tmRoot">
          <p:childTnLst>
            <p:seq>
              <p:cTn id="169" dur="indefinite" nodeType="mainSeq">
                <p:childTnLst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8"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5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nodeType="after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3"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nodeType="with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6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0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14200" y="4643280"/>
            <a:ext cx="8714880" cy="2070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Учебный год в Царскосельском Лицее продолжался </a:t>
            </a:r>
            <a:r>
              <a:rPr b="0" i="1" lang="ru-RU" sz="2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11 месяцев, с 1 августа по 1 июля. </a:t>
            </a:r>
            <a:r>
              <a:rPr b="0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Лицей был закрытым заведением. В течение всего периода обучения воспитанники не имели права покидать пределов Царского Села.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Picture 3" descr=""/>
          <p:cNvPicPr/>
          <p:nvPr/>
        </p:nvPicPr>
        <p:blipFill>
          <a:blip r:embed="rId1"/>
          <a:stretch/>
        </p:blipFill>
        <p:spPr>
          <a:xfrm>
            <a:off x="1357200" y="214200"/>
            <a:ext cx="6571800" cy="43891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9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2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4"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LibreOffice/5.2.3.3$Windows_x86 LibreOffice_project/d54a8868f08a7b39642414cf2c8ef2f228f780cf</Application>
  <Words>1470</Words>
  <Paragraphs>161</Paragraphs>
  <Company>WareZ Provider 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2010-01-20T20:06:49Z</dcterms:created>
  <dc:creator>007</dc:creator>
  <dc:description/>
  <dc:language>ru-RU</dc:language>
  <cp:lastModifiedBy/>
  <dcterms:modified xsi:type="dcterms:W3CDTF">2018-05-29T17:43:43Z</dcterms:modified>
  <cp:revision>2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WareZ Provider 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31</vt:i4>
  </property>
</Properties>
</file>